
<file path=[Content_Types].xml><?xml version="1.0" encoding="utf-8"?>
<Types xmlns="http://schemas.openxmlformats.org/package/2006/content-types">
  <Default Extension="jpeg" ContentType="image/jpeg"/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680700" cy="7556500"/>
  <p:notesSz cx="10680700" cy="75565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524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27563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6049963" y="0"/>
            <a:ext cx="4627562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6352D3-95AF-4B0A-A888-E0C157676548}" type="datetimeFigureOut">
              <a:rPr lang="ko-KR" altLang="en-US" smtClean="0"/>
              <a:t>2022-05-23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536950" y="944563"/>
            <a:ext cx="3606800" cy="25511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1068388" y="3636963"/>
            <a:ext cx="8543925" cy="29749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7177088"/>
            <a:ext cx="4627563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6049963" y="7177088"/>
            <a:ext cx="4627562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DFB494-478A-4512-8FE4-86E422CCC6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9620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DFB494-478A-4512-8FE4-86E422CCC6EA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71670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1052" y="2342515"/>
            <a:ext cx="9078595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2105" y="4231640"/>
            <a:ext cx="747649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252525"/>
                </a:solidFill>
                <a:latin typeface="맑은 고딕"/>
                <a:cs typeface="맑은 고딕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252525"/>
                </a:solidFill>
                <a:latin typeface="맑은 고딕"/>
                <a:cs typeface="맑은 고딕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035" y="1737995"/>
            <a:ext cx="4646104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0560" y="1737995"/>
            <a:ext cx="4646104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5/23/2022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252525"/>
                </a:solidFill>
                <a:latin typeface="맑은 고딕"/>
                <a:cs typeface="맑은 고딕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5/23/2022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7171143"/>
            <a:ext cx="10680700" cy="385445"/>
          </a:xfrm>
          <a:custGeom>
            <a:avLst/>
            <a:gdLst/>
            <a:ahLst/>
            <a:cxnLst/>
            <a:rect l="l" t="t" r="r" b="b"/>
            <a:pathLst>
              <a:path w="10680700" h="385445">
                <a:moveTo>
                  <a:pt x="10680700" y="0"/>
                </a:moveTo>
                <a:lnTo>
                  <a:pt x="0" y="0"/>
                </a:lnTo>
                <a:lnTo>
                  <a:pt x="0" y="385356"/>
                </a:lnTo>
                <a:lnTo>
                  <a:pt x="10680700" y="385356"/>
                </a:lnTo>
                <a:lnTo>
                  <a:pt x="10680700" y="0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5/23/2022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8928" y="1406718"/>
            <a:ext cx="10202842" cy="14490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252525"/>
                </a:solidFill>
                <a:latin typeface="맑은 고딕"/>
                <a:cs typeface="맑은 고딕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035" y="1737995"/>
            <a:ext cx="9612630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1438" y="7027545"/>
            <a:ext cx="3417824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035" y="7027545"/>
            <a:ext cx="2456561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0104" y="7027545"/>
            <a:ext cx="2456561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33947" y="6017895"/>
            <a:ext cx="3555365" cy="808355"/>
          </a:xfrm>
          <a:prstGeom prst="rect">
            <a:avLst/>
          </a:prstGeom>
        </p:spPr>
        <p:txBody>
          <a:bodyPr vert="horz" wrap="square" lIns="0" tIns="1047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825"/>
              </a:spcBef>
            </a:pPr>
            <a:r>
              <a:rPr sz="2400" spc="-10" dirty="0">
                <a:latin typeface="맑은 고딕"/>
                <a:cs typeface="맑은 고딕"/>
              </a:rPr>
              <a:t>202</a:t>
            </a:r>
            <a:r>
              <a:rPr lang="en-US" sz="2400" spc="-10" dirty="0">
                <a:latin typeface="맑은 고딕"/>
                <a:cs typeface="맑은 고딕"/>
              </a:rPr>
              <a:t>2</a:t>
            </a:r>
            <a:r>
              <a:rPr sz="2400" spc="-10" dirty="0">
                <a:latin typeface="맑은 고딕"/>
                <a:cs typeface="맑은 고딕"/>
              </a:rPr>
              <a:t>. </a:t>
            </a:r>
            <a:r>
              <a:rPr sz="2400" spc="-5" dirty="0">
                <a:latin typeface="맑은 고딕"/>
                <a:cs typeface="맑은 고딕"/>
              </a:rPr>
              <a:t>11. 14 (월) 7:30</a:t>
            </a:r>
            <a:r>
              <a:rPr sz="2400" spc="50" dirty="0">
                <a:latin typeface="맑은 고딕"/>
                <a:cs typeface="맑은 고딕"/>
              </a:rPr>
              <a:t> </a:t>
            </a:r>
            <a:r>
              <a:rPr sz="2400" spc="-10" dirty="0">
                <a:latin typeface="맑은 고딕"/>
                <a:cs typeface="맑은 고딕"/>
              </a:rPr>
              <a:t>pm</a:t>
            </a:r>
            <a:endParaRPr sz="2400" dirty="0">
              <a:latin typeface="맑은 고딕"/>
              <a:cs typeface="맑은 고딕"/>
            </a:endParaRPr>
          </a:p>
          <a:p>
            <a:pPr algn="ctr">
              <a:lnSpc>
                <a:spcPct val="100000"/>
              </a:lnSpc>
              <a:spcBef>
                <a:spcPts val="515"/>
              </a:spcBef>
            </a:pPr>
            <a:r>
              <a:rPr sz="1700" dirty="0">
                <a:latin typeface="맑은 고딕"/>
                <a:cs typeface="맑은 고딕"/>
              </a:rPr>
              <a:t>가톨릭 성음악아카데미,</a:t>
            </a:r>
            <a:r>
              <a:rPr sz="1700" spc="-75" dirty="0">
                <a:latin typeface="맑은 고딕"/>
                <a:cs typeface="맑은 고딕"/>
              </a:rPr>
              <a:t> </a:t>
            </a:r>
            <a:r>
              <a:rPr sz="1700" dirty="0">
                <a:latin typeface="맑은 고딕"/>
                <a:cs typeface="맑은 고딕"/>
              </a:rPr>
              <a:t>최양업홀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66976" y="3481012"/>
            <a:ext cx="2891790" cy="1835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9900"/>
              </a:lnSpc>
              <a:spcBef>
                <a:spcPts val="100"/>
              </a:spcBef>
            </a:pPr>
            <a:r>
              <a:rPr sz="1100" b="1" spc="-5" dirty="0">
                <a:latin typeface="함초롬돋움"/>
                <a:cs typeface="함초롬돋움"/>
              </a:rPr>
              <a:t>서울특별시 </a:t>
            </a:r>
            <a:r>
              <a:rPr sz="1100" b="1" dirty="0">
                <a:latin typeface="함초롬돋움"/>
                <a:cs typeface="함초롬돋움"/>
              </a:rPr>
              <a:t>중구 </a:t>
            </a:r>
            <a:r>
              <a:rPr sz="1100" b="1" spc="-5" dirty="0">
                <a:latin typeface="함초롬돋움"/>
                <a:cs typeface="함초롬돋움"/>
              </a:rPr>
              <a:t>청파로 447-1 (중림동</a:t>
            </a:r>
            <a:r>
              <a:rPr sz="1100" b="1" spc="-155" dirty="0">
                <a:latin typeface="함초롬돋움"/>
                <a:cs typeface="함초롬돋움"/>
              </a:rPr>
              <a:t> </a:t>
            </a:r>
            <a:r>
              <a:rPr sz="1100" b="1" spc="-5" dirty="0">
                <a:latin typeface="함초롬돋움"/>
                <a:cs typeface="함초롬돋움"/>
              </a:rPr>
              <a:t>149-83)  가톨릭 성음악아카데미,</a:t>
            </a:r>
            <a:r>
              <a:rPr sz="1100" b="1" spc="-55" dirty="0">
                <a:latin typeface="함초롬돋움"/>
                <a:cs typeface="함초롬돋움"/>
              </a:rPr>
              <a:t> </a:t>
            </a:r>
            <a:r>
              <a:rPr sz="1100" b="1" spc="-5" dirty="0">
                <a:latin typeface="함초롬돋움"/>
                <a:cs typeface="함초롬돋움"/>
              </a:rPr>
              <a:t>최양업홀</a:t>
            </a:r>
            <a:endParaRPr sz="1100" dirty="0">
              <a:latin typeface="함초롬돋움"/>
              <a:cs typeface="함초롬돋움"/>
            </a:endParaRPr>
          </a:p>
          <a:p>
            <a:pPr marL="12700">
              <a:lnSpc>
                <a:spcPct val="100000"/>
              </a:lnSpc>
              <a:spcBef>
                <a:spcPts val="260"/>
              </a:spcBef>
            </a:pPr>
            <a:r>
              <a:rPr sz="1100" dirty="0">
                <a:latin typeface="함초롬돋움"/>
                <a:cs typeface="함초롬돋움"/>
              </a:rPr>
              <a:t>TEL</a:t>
            </a:r>
            <a:r>
              <a:rPr sz="1100" spc="-35" dirty="0">
                <a:latin typeface="함초롬돋움"/>
                <a:cs typeface="함초롬돋움"/>
              </a:rPr>
              <a:t> </a:t>
            </a:r>
            <a:r>
              <a:rPr sz="1100" spc="-5" dirty="0">
                <a:latin typeface="함초롬돋움"/>
                <a:cs typeface="함초롬돋움"/>
              </a:rPr>
              <a:t>02-393-2213~5</a:t>
            </a:r>
            <a:endParaRPr sz="1100" dirty="0">
              <a:latin typeface="함초롬돋움"/>
              <a:cs typeface="함초롬돋움"/>
            </a:endParaRPr>
          </a:p>
          <a:p>
            <a:pPr>
              <a:lnSpc>
                <a:spcPct val="100000"/>
              </a:lnSpc>
            </a:pPr>
            <a:endParaRPr sz="1050" dirty="0">
              <a:latin typeface="함초롬돋움"/>
              <a:cs typeface="함초롬돋움"/>
            </a:endParaRPr>
          </a:p>
          <a:p>
            <a:pPr marL="12700">
              <a:lnSpc>
                <a:spcPct val="100000"/>
              </a:lnSpc>
            </a:pPr>
            <a:r>
              <a:rPr sz="1100" b="1" dirty="0">
                <a:latin typeface="함초롬돋움"/>
                <a:cs typeface="함초롬돋움"/>
              </a:rPr>
              <a:t>지 하</a:t>
            </a:r>
            <a:r>
              <a:rPr sz="1100" b="1" spc="-40" dirty="0">
                <a:latin typeface="함초롬돋움"/>
                <a:cs typeface="함초롬돋움"/>
              </a:rPr>
              <a:t> </a:t>
            </a:r>
            <a:r>
              <a:rPr sz="1100" b="1" dirty="0">
                <a:latin typeface="함초롬돋움"/>
                <a:cs typeface="함초롬돋움"/>
              </a:rPr>
              <a:t>철</a:t>
            </a:r>
            <a:endParaRPr sz="1100" dirty="0">
              <a:latin typeface="함초롬돋움"/>
              <a:cs typeface="함초롬돋움"/>
            </a:endParaRPr>
          </a:p>
          <a:p>
            <a:pPr marL="12700">
              <a:lnSpc>
                <a:spcPct val="100000"/>
              </a:lnSpc>
              <a:spcBef>
                <a:spcPts val="265"/>
              </a:spcBef>
            </a:pPr>
            <a:r>
              <a:rPr sz="1100" spc="-5" dirty="0">
                <a:latin typeface="함초롬돋움"/>
                <a:cs typeface="함초롬돋움"/>
              </a:rPr>
              <a:t>2호선, </a:t>
            </a:r>
            <a:r>
              <a:rPr sz="1100" dirty="0">
                <a:latin typeface="함초롬돋움"/>
                <a:cs typeface="함초롬돋움"/>
              </a:rPr>
              <a:t>5호선 </a:t>
            </a:r>
            <a:r>
              <a:rPr sz="1100" spc="-5" dirty="0">
                <a:latin typeface="함초롬돋움"/>
                <a:cs typeface="함초롬돋움"/>
              </a:rPr>
              <a:t>충정로역 </a:t>
            </a:r>
            <a:r>
              <a:rPr sz="1100" dirty="0">
                <a:latin typeface="함초롬돋움"/>
                <a:cs typeface="함초롬돋움"/>
              </a:rPr>
              <a:t>5번</a:t>
            </a:r>
            <a:r>
              <a:rPr sz="1100" spc="-125" dirty="0">
                <a:latin typeface="함초롬돋움"/>
                <a:cs typeface="함초롬돋움"/>
              </a:rPr>
              <a:t> </a:t>
            </a:r>
            <a:r>
              <a:rPr sz="1100" dirty="0">
                <a:latin typeface="함초롬돋움"/>
                <a:cs typeface="함초롬돋움"/>
              </a:rPr>
              <a:t>출구</a:t>
            </a:r>
          </a:p>
          <a:p>
            <a:pPr marL="12700">
              <a:lnSpc>
                <a:spcPct val="100000"/>
              </a:lnSpc>
              <a:spcBef>
                <a:spcPts val="260"/>
              </a:spcBef>
            </a:pPr>
            <a:r>
              <a:rPr sz="1100" spc="-5" dirty="0">
                <a:latin typeface="함초롬돋움"/>
                <a:cs typeface="함초롬돋움"/>
              </a:rPr>
              <a:t>1호선, </a:t>
            </a:r>
            <a:r>
              <a:rPr sz="1100" dirty="0">
                <a:latin typeface="함초롬돋움"/>
                <a:cs typeface="함초롬돋움"/>
              </a:rPr>
              <a:t>4호선 </a:t>
            </a:r>
            <a:r>
              <a:rPr sz="1100" spc="-5" dirty="0">
                <a:latin typeface="함초롬돋움"/>
                <a:cs typeface="함초롬돋움"/>
              </a:rPr>
              <a:t>서울역 </a:t>
            </a:r>
            <a:r>
              <a:rPr sz="1100" dirty="0">
                <a:latin typeface="함초롬돋움"/>
                <a:cs typeface="함초롬돋움"/>
              </a:rPr>
              <a:t>1번</a:t>
            </a:r>
            <a:r>
              <a:rPr sz="1100" spc="-114" dirty="0">
                <a:latin typeface="함초롬돋움"/>
                <a:cs typeface="함초롬돋움"/>
              </a:rPr>
              <a:t> </a:t>
            </a:r>
            <a:r>
              <a:rPr sz="1100" dirty="0">
                <a:latin typeface="함초롬돋움"/>
                <a:cs typeface="함초롬돋움"/>
              </a:rPr>
              <a:t>출구</a:t>
            </a:r>
          </a:p>
          <a:p>
            <a:pPr>
              <a:lnSpc>
                <a:spcPct val="100000"/>
              </a:lnSpc>
            </a:pPr>
            <a:endParaRPr sz="1050" dirty="0">
              <a:latin typeface="함초롬돋움"/>
              <a:cs typeface="함초롬돋움"/>
            </a:endParaRPr>
          </a:p>
          <a:p>
            <a:pPr marL="12700">
              <a:lnSpc>
                <a:spcPct val="100000"/>
              </a:lnSpc>
              <a:tabLst>
                <a:tab pos="353060" algn="l"/>
              </a:tabLst>
            </a:pPr>
            <a:r>
              <a:rPr sz="1100" b="1" dirty="0">
                <a:latin typeface="함초롬돋움"/>
                <a:cs typeface="함초롬돋움"/>
              </a:rPr>
              <a:t>버	스</a:t>
            </a:r>
            <a:endParaRPr sz="1100" dirty="0">
              <a:latin typeface="함초롬돋움"/>
              <a:cs typeface="함초롬돋움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6976" y="5290550"/>
            <a:ext cx="3044574" cy="427990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sz="1100" spc="-5" dirty="0">
                <a:latin typeface="함초롬돋움"/>
                <a:cs typeface="함초롬돋움"/>
              </a:rPr>
              <a:t>종근당(</a:t>
            </a:r>
            <a:r>
              <a:rPr sz="1100" spc="-5" dirty="0" err="1">
                <a:latin typeface="함초롬돋움"/>
                <a:cs typeface="함초롬돋움"/>
              </a:rPr>
              <a:t>충정로역</a:t>
            </a:r>
            <a:r>
              <a:rPr sz="1100" spc="-5" dirty="0">
                <a:latin typeface="함초롬돋움"/>
                <a:cs typeface="함초롬돋움"/>
              </a:rPr>
              <a:t>) </a:t>
            </a:r>
            <a:r>
              <a:rPr lang="en-US" sz="1100" spc="-5" dirty="0">
                <a:latin typeface="함초롬돋움"/>
                <a:cs typeface="함초롬돋움"/>
              </a:rPr>
              <a:t>  </a:t>
            </a:r>
            <a:r>
              <a:rPr sz="1100" dirty="0" err="1">
                <a:latin typeface="함초롬돋움"/>
                <a:cs typeface="함초롬돋움"/>
              </a:rPr>
              <a:t>간선</a:t>
            </a:r>
            <a:r>
              <a:rPr sz="1100" dirty="0">
                <a:latin typeface="함초롬돋움"/>
                <a:cs typeface="함초롬돋움"/>
              </a:rPr>
              <a:t> 172, 371, 472, 602,</a:t>
            </a:r>
            <a:r>
              <a:rPr sz="1100" spc="75" dirty="0">
                <a:latin typeface="함초롬돋움"/>
                <a:cs typeface="함초롬돋움"/>
              </a:rPr>
              <a:t> </a:t>
            </a:r>
            <a:r>
              <a:rPr sz="1100" dirty="0">
                <a:latin typeface="함초롬돋움"/>
                <a:cs typeface="함초롬돋움"/>
              </a:rPr>
              <a:t>603</a:t>
            </a:r>
          </a:p>
          <a:p>
            <a:pPr marL="1167765">
              <a:lnSpc>
                <a:spcPct val="100000"/>
              </a:lnSpc>
              <a:spcBef>
                <a:spcPts val="265"/>
              </a:spcBef>
            </a:pPr>
            <a:r>
              <a:rPr sz="1100" dirty="0">
                <a:latin typeface="함초롬돋움"/>
                <a:cs typeface="함초롬돋움"/>
              </a:rPr>
              <a:t>지선 7001,</a:t>
            </a:r>
            <a:r>
              <a:rPr sz="1100" spc="-85" dirty="0">
                <a:latin typeface="함초롬돋움"/>
                <a:cs typeface="함초롬돋움"/>
              </a:rPr>
              <a:t> </a:t>
            </a:r>
            <a:r>
              <a:rPr sz="1100" dirty="0">
                <a:latin typeface="함초롬돋움"/>
                <a:cs typeface="함초롬돋움"/>
              </a:rPr>
              <a:t>7017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6976" y="5725571"/>
            <a:ext cx="92646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latin typeface="함초롬돋움"/>
                <a:cs typeface="함초롬돋움"/>
              </a:rPr>
              <a:t>서울역(서부역)</a:t>
            </a:r>
            <a:endParaRPr sz="1100" dirty="0">
              <a:latin typeface="함초롬돋움"/>
              <a:cs typeface="함초롬돋움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13294" y="5692670"/>
            <a:ext cx="1485265" cy="427990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sz="1100" dirty="0">
                <a:latin typeface="함초롬돋움"/>
                <a:cs typeface="함초롬돋움"/>
              </a:rPr>
              <a:t>간선 163, 503, 261,</a:t>
            </a:r>
            <a:r>
              <a:rPr sz="1100" spc="-225" dirty="0">
                <a:latin typeface="함초롬돋움"/>
                <a:cs typeface="함초롬돋움"/>
              </a:rPr>
              <a:t> </a:t>
            </a:r>
            <a:r>
              <a:rPr sz="1100" dirty="0">
                <a:latin typeface="함초롬돋움"/>
                <a:cs typeface="함초롬돋움"/>
              </a:rPr>
              <a:t>262</a:t>
            </a:r>
          </a:p>
          <a:p>
            <a:pPr marL="21590">
              <a:lnSpc>
                <a:spcPct val="100000"/>
              </a:lnSpc>
              <a:spcBef>
                <a:spcPts val="265"/>
              </a:spcBef>
            </a:pPr>
            <a:r>
              <a:rPr sz="1100" dirty="0">
                <a:latin typeface="함초롬돋움"/>
                <a:cs typeface="함초롬돋움"/>
              </a:rPr>
              <a:t>지선 0015, </a:t>
            </a:r>
            <a:r>
              <a:rPr sz="1100" spc="-5" dirty="0">
                <a:latin typeface="함초롬돋움"/>
                <a:cs typeface="함초롬돋움"/>
              </a:rPr>
              <a:t>0016,</a:t>
            </a:r>
            <a:r>
              <a:rPr sz="1100" spc="-155" dirty="0">
                <a:latin typeface="함초롬돋움"/>
                <a:cs typeface="함초롬돋움"/>
              </a:rPr>
              <a:t> </a:t>
            </a:r>
            <a:r>
              <a:rPr sz="1100" dirty="0">
                <a:latin typeface="함초롬돋움"/>
                <a:cs typeface="함초롬돋움"/>
              </a:rPr>
              <a:t>7024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66976" y="6295850"/>
            <a:ext cx="2891790" cy="628650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sz="1100" b="1" dirty="0">
                <a:latin typeface="함초롬돋움"/>
                <a:cs typeface="함초롬돋움"/>
              </a:rPr>
              <a:t>승 용</a:t>
            </a:r>
            <a:r>
              <a:rPr sz="1100" b="1" spc="-40" dirty="0">
                <a:latin typeface="함초롬돋움"/>
                <a:cs typeface="함초롬돋움"/>
              </a:rPr>
              <a:t> </a:t>
            </a:r>
            <a:r>
              <a:rPr sz="1100" b="1" dirty="0">
                <a:latin typeface="함초롬돋움"/>
                <a:cs typeface="함초롬돋움"/>
              </a:rPr>
              <a:t>차</a:t>
            </a:r>
            <a:endParaRPr sz="1100" dirty="0">
              <a:latin typeface="함초롬돋움"/>
              <a:cs typeface="함초롬돋움"/>
            </a:endParaRPr>
          </a:p>
          <a:p>
            <a:pPr marL="12700" marR="5080">
              <a:lnSpc>
                <a:spcPct val="119900"/>
              </a:lnSpc>
            </a:pPr>
            <a:r>
              <a:rPr sz="1100" spc="-5" dirty="0">
                <a:latin typeface="함초롬돋움"/>
                <a:cs typeface="함초롬돋움"/>
              </a:rPr>
              <a:t>서울역(서부역) 앞에서 충정로 </a:t>
            </a:r>
            <a:r>
              <a:rPr sz="1100" dirty="0">
                <a:latin typeface="함초롬돋움"/>
                <a:cs typeface="함초롬돋움"/>
              </a:rPr>
              <a:t>방향 200m  </a:t>
            </a:r>
            <a:r>
              <a:rPr sz="1100" spc="-5" dirty="0">
                <a:latin typeface="함초롬돋움"/>
                <a:cs typeface="함초롬돋움"/>
              </a:rPr>
              <a:t>아현교차로에서 서울역(서부역) 방향으로</a:t>
            </a:r>
            <a:r>
              <a:rPr sz="1100" spc="-130" dirty="0">
                <a:latin typeface="함초롬돋움"/>
                <a:cs typeface="함초롬돋움"/>
              </a:rPr>
              <a:t> </a:t>
            </a:r>
            <a:r>
              <a:rPr sz="1100" dirty="0">
                <a:latin typeface="함초롬돋움"/>
                <a:cs typeface="함초롬돋움"/>
              </a:rPr>
              <a:t>400m</a:t>
            </a:r>
            <a:endParaRPr sz="1100">
              <a:latin typeface="함초롬돋움"/>
              <a:cs typeface="함초롬돋움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721350" y="828432"/>
            <a:ext cx="4720420" cy="6642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20000"/>
              </a:lnSpc>
              <a:spcBef>
                <a:spcPts val="100"/>
              </a:spcBef>
            </a:pPr>
            <a:r>
              <a:rPr dirty="0">
                <a:latin typeface="가톨릭체" panose="02020603020101020101" pitchFamily="18" charset="-127"/>
                <a:ea typeface="가톨릭체" panose="02020603020101020101" pitchFamily="18" charset="-127"/>
                <a:cs typeface="가톨릭체"/>
              </a:rPr>
              <a:t>가톨릭</a:t>
            </a:r>
            <a:r>
              <a:rPr lang="ko-KR" altLang="en-US" dirty="0">
                <a:latin typeface="가톨릭체" panose="02020603020101020101" pitchFamily="18" charset="-127"/>
                <a:ea typeface="가톨릭체" panose="02020603020101020101" pitchFamily="18" charset="-127"/>
                <a:cs typeface="가톨릭체"/>
              </a:rPr>
              <a:t> 성음악아카데미</a:t>
            </a:r>
            <a:r>
              <a:rPr lang="en-US" dirty="0">
                <a:latin typeface="가톨릭체" panose="02020603020101020101" pitchFamily="18" charset="-127"/>
                <a:ea typeface="가톨릭체" panose="02020603020101020101" pitchFamily="18" charset="-127"/>
                <a:cs typeface="가톨릭체"/>
              </a:rPr>
              <a:t> </a:t>
            </a:r>
            <a:r>
              <a:rPr spc="-120" dirty="0">
                <a:latin typeface="가톨릭체" panose="02020603020101020101" pitchFamily="18" charset="-127"/>
                <a:ea typeface="가톨릭체" panose="02020603020101020101" pitchFamily="18" charset="-127"/>
                <a:cs typeface="가톨릭체"/>
              </a:rPr>
              <a:t> </a:t>
            </a:r>
            <a:endParaRPr lang="en-US" spc="-120" dirty="0">
              <a:latin typeface="가톨릭체" panose="02020603020101020101" pitchFamily="18" charset="-127"/>
              <a:ea typeface="가톨릭체" panose="02020603020101020101" pitchFamily="18" charset="-127"/>
              <a:cs typeface="가톨릭체"/>
            </a:endParaRPr>
          </a:p>
          <a:p>
            <a:pPr marL="12700" algn="ctr">
              <a:lnSpc>
                <a:spcPct val="120000"/>
              </a:lnSpc>
              <a:spcBef>
                <a:spcPts val="100"/>
              </a:spcBef>
            </a:pPr>
            <a:r>
              <a:rPr lang="ko-KR" altLang="en-US" spc="-120" dirty="0" err="1">
                <a:latin typeface="가톨릭체" panose="02020603020101020101" pitchFamily="18" charset="-127"/>
                <a:ea typeface="가톨릭체" panose="02020603020101020101" pitchFamily="18" charset="-127"/>
                <a:cs typeface="가톨릭체"/>
              </a:rPr>
              <a:t>교회음악가자격증과정</a:t>
            </a:r>
            <a:r>
              <a:rPr lang="en-US" altLang="ko-KR" spc="-120" dirty="0">
                <a:latin typeface="가톨릭체" panose="02020603020101020101" pitchFamily="18" charset="-127"/>
                <a:ea typeface="가톨릭체" panose="02020603020101020101" pitchFamily="18" charset="-127"/>
                <a:cs typeface="가톨릭체"/>
              </a:rPr>
              <a:t>  </a:t>
            </a:r>
            <a:r>
              <a:rPr lang="ko-KR" altLang="en-US" spc="-120" dirty="0">
                <a:latin typeface="가톨릭체" panose="02020603020101020101" pitchFamily="18" charset="-127"/>
                <a:ea typeface="가톨릭체" panose="02020603020101020101" pitchFamily="18" charset="-127"/>
                <a:cs typeface="가톨릭체"/>
              </a:rPr>
              <a:t>합창지휘</a:t>
            </a:r>
            <a:r>
              <a:rPr dirty="0" err="1">
                <a:latin typeface="가톨릭체" panose="02020603020101020101" pitchFamily="18" charset="-127"/>
                <a:ea typeface="가톨릭체" panose="02020603020101020101" pitchFamily="18" charset="-127"/>
                <a:cs typeface="가톨릭체"/>
              </a:rPr>
              <a:t>전공</a:t>
            </a:r>
            <a:endParaRPr dirty="0">
              <a:latin typeface="가톨릭체" panose="02020603020101020101" pitchFamily="18" charset="-127"/>
              <a:ea typeface="가톨릭체" panose="02020603020101020101" pitchFamily="18" charset="-127"/>
              <a:cs typeface="가톨릭체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238928" y="1591419"/>
            <a:ext cx="10202842" cy="867545"/>
          </a:xfrm>
          <a:prstGeom prst="rect">
            <a:avLst/>
          </a:prstGeom>
        </p:spPr>
        <p:txBody>
          <a:bodyPr vert="horz" wrap="square" lIns="0" tIns="188595" rIns="0" bIns="0" rtlCol="0">
            <a:spAutoFit/>
          </a:bodyPr>
          <a:lstStyle/>
          <a:p>
            <a:pPr marL="6541134">
              <a:lnSpc>
                <a:spcPct val="100000"/>
              </a:lnSpc>
              <a:spcBef>
                <a:spcPts val="1485"/>
              </a:spcBef>
              <a:tabLst>
                <a:tab pos="7493000" algn="l"/>
                <a:tab pos="8444230" algn="l"/>
              </a:tabLst>
            </a:pPr>
            <a:r>
              <a:rPr lang="ko-KR" altLang="en-US" spc="-5" dirty="0"/>
              <a:t>홍	길	동</a:t>
            </a:r>
          </a:p>
        </p:txBody>
      </p:sp>
      <p:sp>
        <p:nvSpPr>
          <p:cNvPr id="12" name="object 12"/>
          <p:cNvSpPr/>
          <p:nvPr/>
        </p:nvSpPr>
        <p:spPr>
          <a:xfrm>
            <a:off x="418642" y="863638"/>
            <a:ext cx="4431512" cy="250258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21690" y="863638"/>
            <a:ext cx="4430395" cy="2501265"/>
          </a:xfrm>
          <a:custGeom>
            <a:avLst/>
            <a:gdLst/>
            <a:ahLst/>
            <a:cxnLst/>
            <a:rect l="l" t="t" r="r" b="b"/>
            <a:pathLst>
              <a:path w="4430395" h="2501265">
                <a:moveTo>
                  <a:pt x="0" y="0"/>
                </a:moveTo>
                <a:lnTo>
                  <a:pt x="4429988" y="0"/>
                </a:lnTo>
                <a:lnTo>
                  <a:pt x="4429988" y="2501061"/>
                </a:lnTo>
                <a:lnTo>
                  <a:pt x="0" y="2501061"/>
                </a:lnTo>
                <a:lnTo>
                  <a:pt x="0" y="0"/>
                </a:lnTo>
                <a:close/>
              </a:path>
            </a:pathLst>
          </a:custGeom>
          <a:ln w="9131">
            <a:solidFill>
              <a:srgbClr val="C3BD9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5" name="그림 14">
            <a:extLst>
              <a:ext uri="{FF2B5EF4-FFF2-40B4-BE49-F238E27FC236}">
                <a16:creationId xmlns:a16="http://schemas.microsoft.com/office/drawing/2014/main" id="{B1A3888C-CF48-6E8E-0C1F-4C4FBEF4374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5693" y="3395178"/>
            <a:ext cx="2211872" cy="221187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87E211E-96DC-552C-B53C-0A829673BD67}"/>
              </a:ext>
            </a:extLst>
          </p:cNvPr>
          <p:cNvSpPr txBox="1"/>
          <p:nvPr/>
        </p:nvSpPr>
        <p:spPr>
          <a:xfrm>
            <a:off x="6254750" y="2582386"/>
            <a:ext cx="359585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4200" dirty="0">
                <a:solidFill>
                  <a:schemeClr val="bg1">
                    <a:lumMod val="50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졸 업 연 주 회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44950" y="7283450"/>
            <a:ext cx="6548604" cy="16523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indent="3309938">
              <a:lnSpc>
                <a:spcPct val="119900"/>
              </a:lnSpc>
              <a:spcBef>
                <a:spcPts val="100"/>
              </a:spcBef>
            </a:pPr>
            <a:r>
              <a:rPr lang="ko-KR" altLang="en-US" sz="900" spc="-5" dirty="0">
                <a:solidFill>
                  <a:srgbClr val="404040"/>
                </a:solidFill>
                <a:latin typeface="가톨릭체"/>
                <a:cs typeface="가톨릭체"/>
              </a:rPr>
              <a:t>이 연주회는 </a:t>
            </a:r>
            <a:r>
              <a:rPr lang="ko-KR" altLang="en-US" sz="900" spc="-5" dirty="0" err="1">
                <a:solidFill>
                  <a:srgbClr val="404040"/>
                </a:solidFill>
                <a:latin typeface="가톨릭체"/>
                <a:cs typeface="가톨릭체"/>
              </a:rPr>
              <a:t>교회음악가자격증</a:t>
            </a:r>
            <a:r>
              <a:rPr lang="ko-KR" altLang="en-US" sz="900" spc="-5" dirty="0">
                <a:solidFill>
                  <a:srgbClr val="404040"/>
                </a:solidFill>
                <a:latin typeface="가톨릭체"/>
                <a:cs typeface="가톨릭체"/>
              </a:rPr>
              <a:t> </a:t>
            </a:r>
            <a:r>
              <a:rPr lang="ko-KR" altLang="en-US" sz="900" spc="-5" dirty="0" err="1">
                <a:solidFill>
                  <a:srgbClr val="404040"/>
                </a:solidFill>
                <a:latin typeface="가톨릭체"/>
                <a:cs typeface="가톨릭체"/>
              </a:rPr>
              <a:t>디플롬</a:t>
            </a:r>
            <a:r>
              <a:rPr lang="ko-KR" altLang="en-US" sz="900" spc="-5" dirty="0">
                <a:solidFill>
                  <a:srgbClr val="404040"/>
                </a:solidFill>
                <a:latin typeface="가톨릭체"/>
                <a:cs typeface="가톨릭체"/>
              </a:rPr>
              <a:t> 취득을 위한 필수 과목임</a:t>
            </a:r>
            <a:endParaRPr lang="en-US" sz="900" dirty="0">
              <a:latin typeface="가톨릭체"/>
              <a:cs typeface="가톨릭체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950822" y="6543512"/>
            <a:ext cx="13411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맑은 고딕"/>
                <a:cs typeface="맑은 고딕"/>
              </a:rPr>
              <a:t>지도교수 : 전 우</a:t>
            </a:r>
            <a:r>
              <a:rPr sz="1200" spc="-45" dirty="0">
                <a:latin typeface="맑은 고딕"/>
                <a:cs typeface="맑은 고딕"/>
              </a:rPr>
              <a:t> </a:t>
            </a:r>
            <a:r>
              <a:rPr sz="1200" spc="-5" dirty="0">
                <a:latin typeface="맑은 고딕"/>
                <a:cs typeface="맑은 고딕"/>
              </a:rPr>
              <a:t>치</a:t>
            </a:r>
            <a:endParaRPr sz="1200">
              <a:latin typeface="맑은 고딕"/>
              <a:cs typeface="맑은 고딕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95436" y="840414"/>
            <a:ext cx="4501515" cy="2626995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sz="1200" b="1" spc="-5" dirty="0">
                <a:latin typeface="맑은 고딕"/>
                <a:cs typeface="맑은 고딕"/>
              </a:rPr>
              <a:t>Johann </a:t>
            </a:r>
            <a:r>
              <a:rPr sz="1200" b="1" spc="-15" dirty="0">
                <a:latin typeface="맑은 고딕"/>
                <a:cs typeface="맑은 고딕"/>
              </a:rPr>
              <a:t>PACHELBEL</a:t>
            </a:r>
            <a:r>
              <a:rPr sz="1200" b="1" spc="-10" dirty="0">
                <a:latin typeface="맑은 고딕"/>
                <a:cs typeface="맑은 고딕"/>
              </a:rPr>
              <a:t> </a:t>
            </a:r>
            <a:r>
              <a:rPr sz="1200" spc="-10" dirty="0">
                <a:latin typeface="맑은 고딕"/>
                <a:cs typeface="맑은 고딕"/>
              </a:rPr>
              <a:t>(1653-1706)</a:t>
            </a:r>
            <a:endParaRPr sz="120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1200" spc="-5" dirty="0">
                <a:latin typeface="맑은 고딕"/>
                <a:cs typeface="맑은 고딕"/>
              </a:rPr>
              <a:t>Ciacona in</a:t>
            </a:r>
            <a:r>
              <a:rPr sz="1200" spc="15" dirty="0">
                <a:latin typeface="맑은 고딕"/>
                <a:cs typeface="맑은 고딕"/>
              </a:rPr>
              <a:t> </a:t>
            </a:r>
            <a:r>
              <a:rPr sz="1200" spc="-5" dirty="0">
                <a:latin typeface="맑은 고딕"/>
                <a:cs typeface="맑은 고딕"/>
              </a:rPr>
              <a:t>f</a:t>
            </a:r>
            <a:endParaRPr sz="1200">
              <a:latin typeface="맑은 고딕"/>
              <a:cs typeface="맑은 고딕"/>
            </a:endParaRPr>
          </a:p>
          <a:p>
            <a:pPr marL="29209" marR="5080" indent="75565" algn="just">
              <a:lnSpc>
                <a:spcPct val="149900"/>
              </a:lnSpc>
              <a:spcBef>
                <a:spcPts val="835"/>
              </a:spcBef>
            </a:pPr>
            <a:r>
              <a:rPr sz="1000" spc="-10" dirty="0">
                <a:latin typeface="맑은 고딕"/>
                <a:cs typeface="맑은 고딕"/>
              </a:rPr>
              <a:t>샤콘느 </a:t>
            </a:r>
            <a:r>
              <a:rPr sz="1000" spc="-5" dirty="0">
                <a:latin typeface="맑은 고딕"/>
                <a:cs typeface="맑은 고딕"/>
              </a:rPr>
              <a:t>F minor는 현재까지 전해지는 작곡가의 여섯 </a:t>
            </a:r>
            <a:r>
              <a:rPr sz="1000" spc="-10" dirty="0">
                <a:latin typeface="맑은 고딕"/>
                <a:cs typeface="맑은 고딕"/>
              </a:rPr>
              <a:t>개 </a:t>
            </a:r>
            <a:r>
              <a:rPr sz="1000" spc="-5" dirty="0">
                <a:latin typeface="맑은 고딕"/>
                <a:cs typeface="맑은 고딕"/>
              </a:rPr>
              <a:t>샤콘느 </a:t>
            </a:r>
            <a:r>
              <a:rPr sz="1000" spc="-10" dirty="0">
                <a:latin typeface="맑은 고딕"/>
                <a:cs typeface="맑은 고딕"/>
              </a:rPr>
              <a:t>중 한 </a:t>
            </a:r>
            <a:r>
              <a:rPr sz="1000" dirty="0">
                <a:latin typeface="맑은 고딕"/>
                <a:cs typeface="맑은 고딕"/>
              </a:rPr>
              <a:t>곡으로,  </a:t>
            </a:r>
            <a:r>
              <a:rPr sz="1000" spc="-10" dirty="0">
                <a:latin typeface="맑은 고딕"/>
                <a:cs typeface="맑은 고딕"/>
              </a:rPr>
              <a:t>작곡 </a:t>
            </a:r>
            <a:r>
              <a:rPr sz="1000" spc="-5" dirty="0">
                <a:latin typeface="맑은 고딕"/>
                <a:cs typeface="맑은 고딕"/>
              </a:rPr>
              <a:t>시기는 </a:t>
            </a:r>
            <a:r>
              <a:rPr sz="1000" spc="-10" dirty="0">
                <a:latin typeface="맑은 고딕"/>
                <a:cs typeface="맑은 고딕"/>
              </a:rPr>
              <a:t>알려져 있지 않으며 벨기에 </a:t>
            </a:r>
            <a:r>
              <a:rPr sz="1000" spc="-5" dirty="0">
                <a:latin typeface="맑은 고딕"/>
                <a:cs typeface="맑은 고딕"/>
              </a:rPr>
              <a:t>왕립도서관에 원본이 소장되어 있다.  </a:t>
            </a:r>
            <a:r>
              <a:rPr sz="1000" spc="-10" dirty="0">
                <a:latin typeface="맑은 고딕"/>
                <a:cs typeface="맑은 고딕"/>
              </a:rPr>
              <a:t>이 곡은 다른 </a:t>
            </a:r>
            <a:r>
              <a:rPr sz="1000" spc="-5" dirty="0">
                <a:latin typeface="맑은 고딕"/>
                <a:cs typeface="맑은 고딕"/>
              </a:rPr>
              <a:t>샤콘느보다 </a:t>
            </a:r>
            <a:r>
              <a:rPr sz="1000" spc="-10" dirty="0">
                <a:latin typeface="맑은 고딕"/>
                <a:cs typeface="맑은 고딕"/>
              </a:rPr>
              <a:t>복잡한 </a:t>
            </a:r>
            <a:r>
              <a:rPr sz="1000" spc="-5" dirty="0">
                <a:latin typeface="맑은 고딕"/>
                <a:cs typeface="맑은 고딕"/>
              </a:rPr>
              <a:t>구조로 작곡되어 </a:t>
            </a:r>
            <a:r>
              <a:rPr sz="1000" spc="-10" dirty="0">
                <a:latin typeface="맑은 고딕"/>
                <a:cs typeface="맑은 고딕"/>
              </a:rPr>
              <a:t>여섯 곡 중 가장 </a:t>
            </a:r>
            <a:r>
              <a:rPr sz="1000" spc="-5" dirty="0">
                <a:latin typeface="맑은 고딕"/>
                <a:cs typeface="맑은 고딕"/>
              </a:rPr>
              <a:t>발전된 </a:t>
            </a:r>
            <a:r>
              <a:rPr sz="1000" spc="-10" dirty="0">
                <a:latin typeface="맑은 고딕"/>
                <a:cs typeface="맑은 고딕"/>
              </a:rPr>
              <a:t>형  태의 </a:t>
            </a:r>
            <a:r>
              <a:rPr sz="1000" spc="-5" dirty="0">
                <a:latin typeface="맑은 고딕"/>
                <a:cs typeface="맑은 고딕"/>
              </a:rPr>
              <a:t>샤콘느로 평가된다. </a:t>
            </a:r>
            <a:r>
              <a:rPr sz="1000" spc="-10" dirty="0">
                <a:latin typeface="맑은 고딕"/>
                <a:cs typeface="맑은 고딕"/>
              </a:rPr>
              <a:t>주제와 </a:t>
            </a:r>
            <a:r>
              <a:rPr sz="1000" spc="-5" dirty="0">
                <a:latin typeface="맑은 고딕"/>
                <a:cs typeface="맑은 고딕"/>
              </a:rPr>
              <a:t>22개의 변주로 구성되어 있으며, </a:t>
            </a:r>
            <a:r>
              <a:rPr sz="1000" spc="-10" dirty="0">
                <a:latin typeface="맑은 고딕"/>
                <a:cs typeface="맑은 고딕"/>
              </a:rPr>
              <a:t>마지막 </a:t>
            </a:r>
            <a:r>
              <a:rPr sz="1000" spc="-5" dirty="0">
                <a:latin typeface="맑은 고딕"/>
                <a:cs typeface="맑은 고딕"/>
              </a:rPr>
              <a:t>변주  </a:t>
            </a:r>
            <a:r>
              <a:rPr sz="1000" spc="-10" dirty="0">
                <a:latin typeface="맑은 고딕"/>
                <a:cs typeface="맑은 고딕"/>
              </a:rPr>
              <a:t>는 </a:t>
            </a:r>
            <a:r>
              <a:rPr sz="1000" spc="-5" dirty="0">
                <a:latin typeface="맑은 고딕"/>
                <a:cs typeface="맑은 고딕"/>
              </a:rPr>
              <a:t>주제와 </a:t>
            </a:r>
            <a:r>
              <a:rPr sz="1000" spc="-10" dirty="0">
                <a:latin typeface="맑은 고딕"/>
                <a:cs typeface="맑은 고딕"/>
              </a:rPr>
              <a:t>거의 </a:t>
            </a:r>
            <a:r>
              <a:rPr sz="1000" spc="-5" dirty="0">
                <a:latin typeface="맑은 고딕"/>
                <a:cs typeface="맑은 고딕"/>
              </a:rPr>
              <a:t>동일하다. 전체적으로 주제를 변형시키기보다는 화성을 해부한  </a:t>
            </a:r>
            <a:r>
              <a:rPr sz="1000" spc="-10" dirty="0">
                <a:latin typeface="맑은 고딕"/>
                <a:cs typeface="맑은 고딕"/>
              </a:rPr>
              <a:t>듯한 </a:t>
            </a:r>
            <a:r>
              <a:rPr sz="1000" spc="-5" dirty="0">
                <a:latin typeface="맑은 고딕"/>
                <a:cs typeface="맑은 고딕"/>
              </a:rPr>
              <a:t>기법으로 작곡하였으며, 페달에서의 오스티나토(ostinato) 음형이 모든 </a:t>
            </a:r>
            <a:r>
              <a:rPr sz="1000" spc="-10" dirty="0">
                <a:latin typeface="맑은 고딕"/>
                <a:cs typeface="맑은 고딕"/>
              </a:rPr>
              <a:t>변  주에 </a:t>
            </a:r>
            <a:r>
              <a:rPr sz="1000" spc="-5" dirty="0">
                <a:latin typeface="맑은 고딕"/>
                <a:cs typeface="맑은 고딕"/>
              </a:rPr>
              <a:t>동일하게 나타나는 대신 </a:t>
            </a:r>
            <a:r>
              <a:rPr sz="1000" spc="-10" dirty="0">
                <a:latin typeface="맑은 고딕"/>
                <a:cs typeface="맑은 고딕"/>
              </a:rPr>
              <a:t>몇몇 </a:t>
            </a:r>
            <a:r>
              <a:rPr sz="1000" spc="-5" dirty="0">
                <a:latin typeface="맑은 고딕"/>
                <a:cs typeface="맑은 고딕"/>
              </a:rPr>
              <a:t>변주에서는 사라지는데 이러한 모습은 후대  </a:t>
            </a:r>
            <a:r>
              <a:rPr sz="1000" spc="-10" dirty="0">
                <a:latin typeface="맑은 고딕"/>
                <a:cs typeface="맑은 고딕"/>
              </a:rPr>
              <a:t>의 바흐 </a:t>
            </a:r>
            <a:r>
              <a:rPr sz="1000" spc="-5" dirty="0">
                <a:latin typeface="맑은 고딕"/>
                <a:cs typeface="맑은 고딕"/>
              </a:rPr>
              <a:t>파사칼리아와 푸가(Passacaglia and Fugue </a:t>
            </a:r>
            <a:r>
              <a:rPr sz="1000" spc="-10" dirty="0">
                <a:latin typeface="맑은 고딕"/>
                <a:cs typeface="맑은 고딕"/>
              </a:rPr>
              <a:t>in </a:t>
            </a:r>
            <a:r>
              <a:rPr sz="1000" spc="-5" dirty="0">
                <a:latin typeface="맑은 고딕"/>
                <a:cs typeface="맑은 고딕"/>
              </a:rPr>
              <a:t>C minor, </a:t>
            </a:r>
            <a:r>
              <a:rPr sz="1000" spc="-10" dirty="0">
                <a:latin typeface="맑은 고딕"/>
                <a:cs typeface="맑은 고딕"/>
              </a:rPr>
              <a:t>BWV582)에서  도 찾아볼 수</a:t>
            </a:r>
            <a:r>
              <a:rPr sz="1000" spc="25" dirty="0">
                <a:latin typeface="맑은 고딕"/>
                <a:cs typeface="맑은 고딕"/>
              </a:rPr>
              <a:t> </a:t>
            </a:r>
            <a:r>
              <a:rPr sz="1000" spc="-5" dirty="0">
                <a:latin typeface="맑은 고딕"/>
                <a:cs typeface="맑은 고딕"/>
              </a:rPr>
              <a:t>있다.</a:t>
            </a:r>
            <a:endParaRPr sz="1000">
              <a:latin typeface="맑은 고딕"/>
              <a:cs typeface="맑은 고딕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642565" y="840414"/>
            <a:ext cx="2593340" cy="1341755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sz="1200" b="1" spc="-5" dirty="0">
                <a:latin typeface="맑은 고딕"/>
                <a:cs typeface="맑은 고딕"/>
              </a:rPr>
              <a:t>Olivier MESSIAEN</a:t>
            </a:r>
            <a:r>
              <a:rPr sz="1200" b="1" spc="20" dirty="0">
                <a:latin typeface="맑은 고딕"/>
                <a:cs typeface="맑은 고딕"/>
              </a:rPr>
              <a:t> </a:t>
            </a:r>
            <a:r>
              <a:rPr sz="1200" spc="-10" dirty="0">
                <a:latin typeface="맑은 고딕"/>
                <a:cs typeface="맑은 고딕"/>
              </a:rPr>
              <a:t>(1908-1992)</a:t>
            </a:r>
            <a:endParaRPr sz="120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1200" dirty="0">
                <a:latin typeface="맑은 고딕"/>
                <a:cs typeface="맑은 고딕"/>
              </a:rPr>
              <a:t>Les </a:t>
            </a:r>
            <a:r>
              <a:rPr sz="1200" spc="-5" dirty="0">
                <a:latin typeface="맑은 고딕"/>
                <a:cs typeface="맑은 고딕"/>
              </a:rPr>
              <a:t>Corps Glorieux </a:t>
            </a:r>
            <a:r>
              <a:rPr sz="1200" b="1" spc="-5" dirty="0">
                <a:latin typeface="맑은 고딕"/>
                <a:cs typeface="맑은 고딕"/>
              </a:rPr>
              <a:t>(</a:t>
            </a:r>
            <a:r>
              <a:rPr sz="1200" spc="-5" dirty="0">
                <a:latin typeface="맑은 고딕"/>
                <a:cs typeface="맑은 고딕"/>
              </a:rPr>
              <a:t>영광스러운</a:t>
            </a:r>
            <a:r>
              <a:rPr sz="1200" spc="10" dirty="0">
                <a:latin typeface="맑은 고딕"/>
                <a:cs typeface="맑은 고딕"/>
              </a:rPr>
              <a:t> </a:t>
            </a:r>
            <a:r>
              <a:rPr sz="1200" spc="-5" dirty="0">
                <a:latin typeface="맑은 고딕"/>
                <a:cs typeface="맑은 고딕"/>
              </a:rPr>
              <a:t>몸)</a:t>
            </a:r>
            <a:endParaRPr sz="1200">
              <a:latin typeface="맑은 고딕"/>
              <a:cs typeface="맑은 고딕"/>
            </a:endParaRPr>
          </a:p>
          <a:p>
            <a:pPr marL="12700" marR="5080">
              <a:lnSpc>
                <a:spcPct val="119900"/>
              </a:lnSpc>
              <a:buAutoNum type="romanUcPeriod" startAt="5"/>
              <a:tabLst>
                <a:tab pos="179070" algn="l"/>
              </a:tabLst>
            </a:pPr>
            <a:r>
              <a:rPr sz="1200" spc="-10" dirty="0">
                <a:latin typeface="맑은 고딕"/>
                <a:cs typeface="맑은 고딕"/>
              </a:rPr>
              <a:t>Force </a:t>
            </a:r>
            <a:r>
              <a:rPr sz="1200" dirty="0">
                <a:latin typeface="맑은 고딕"/>
                <a:cs typeface="맑은 고딕"/>
              </a:rPr>
              <a:t>et </a:t>
            </a:r>
            <a:r>
              <a:rPr sz="1200" spc="-5" dirty="0">
                <a:latin typeface="맑은 고딕"/>
                <a:cs typeface="맑은 고딕"/>
              </a:rPr>
              <a:t>agilité des Corps Glorieux  (영광스러운 몸의 힘과</a:t>
            </a:r>
            <a:r>
              <a:rPr sz="1200" spc="-10" dirty="0">
                <a:latin typeface="맑은 고딕"/>
                <a:cs typeface="맑은 고딕"/>
              </a:rPr>
              <a:t> </a:t>
            </a:r>
            <a:r>
              <a:rPr sz="1200" spc="-5" dirty="0">
                <a:latin typeface="맑은 고딕"/>
                <a:cs typeface="맑은 고딕"/>
              </a:rPr>
              <a:t>민첩함)</a:t>
            </a:r>
            <a:endParaRPr sz="1200">
              <a:latin typeface="맑은 고딕"/>
              <a:cs typeface="맑은 고딕"/>
            </a:endParaRPr>
          </a:p>
          <a:p>
            <a:pPr marL="12700" marR="88265">
              <a:lnSpc>
                <a:spcPct val="119900"/>
              </a:lnSpc>
              <a:buAutoNum type="romanUcPeriod" startAt="5"/>
              <a:tabLst>
                <a:tab pos="238125" algn="l"/>
              </a:tabLst>
            </a:pPr>
            <a:r>
              <a:rPr sz="1200" spc="-5" dirty="0">
                <a:latin typeface="맑은 고딕"/>
                <a:cs typeface="맑은 고딕"/>
              </a:rPr>
              <a:t>Joie </a:t>
            </a:r>
            <a:r>
              <a:rPr sz="1200" dirty="0">
                <a:latin typeface="맑은 고딕"/>
                <a:cs typeface="맑은 고딕"/>
              </a:rPr>
              <a:t>et clarté </a:t>
            </a:r>
            <a:r>
              <a:rPr sz="1200" spc="-5" dirty="0">
                <a:latin typeface="맑은 고딕"/>
                <a:cs typeface="맑은 고딕"/>
              </a:rPr>
              <a:t>des Corps Glorieux  (영광스러운 몸의 환희와</a:t>
            </a:r>
            <a:r>
              <a:rPr sz="1200" spc="-10" dirty="0">
                <a:latin typeface="맑은 고딕"/>
                <a:cs typeface="맑은 고딕"/>
              </a:rPr>
              <a:t> </a:t>
            </a:r>
            <a:r>
              <a:rPr sz="1200" spc="-5" dirty="0">
                <a:latin typeface="맑은 고딕"/>
                <a:cs typeface="맑은 고딕"/>
              </a:rPr>
              <a:t>광명)</a:t>
            </a:r>
            <a:endParaRPr sz="1200">
              <a:latin typeface="맑은 고딕"/>
              <a:cs typeface="맑은 고딕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72604" y="2342451"/>
            <a:ext cx="4613910" cy="32238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68580" indent="6985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맑은 고딕"/>
                <a:cs typeface="맑은 고딕"/>
              </a:rPr>
              <a:t>메시앙은 </a:t>
            </a:r>
            <a:r>
              <a:rPr sz="1000" spc="-5" dirty="0">
                <a:latin typeface="맑은 고딕"/>
                <a:cs typeface="맑은 고딕"/>
              </a:rPr>
              <a:t>20세기 </a:t>
            </a:r>
            <a:r>
              <a:rPr sz="1000" spc="-10" dirty="0">
                <a:latin typeface="맑은 고딕"/>
                <a:cs typeface="맑은 고딕"/>
              </a:rPr>
              <a:t>프랑스의 작곡가이자 </a:t>
            </a:r>
            <a:r>
              <a:rPr sz="1000" spc="-5" dirty="0">
                <a:latin typeface="맑은 고딕"/>
                <a:cs typeface="맑은 고딕"/>
              </a:rPr>
              <a:t>오르가니스트로, </a:t>
            </a:r>
            <a:r>
              <a:rPr sz="1000" spc="-10" dirty="0">
                <a:latin typeface="맑은 고딕"/>
                <a:cs typeface="맑은 고딕"/>
              </a:rPr>
              <a:t>음악에 내면의 가톨릭  신앙을 </a:t>
            </a:r>
            <a:r>
              <a:rPr sz="1000" spc="-5" dirty="0">
                <a:latin typeface="맑은 고딕"/>
                <a:cs typeface="맑은 고딕"/>
              </a:rPr>
              <a:t>나타내었다. </a:t>
            </a:r>
            <a:r>
              <a:rPr sz="1000" spc="-10" dirty="0">
                <a:latin typeface="맑은 고딕"/>
                <a:cs typeface="맑은 고딕"/>
              </a:rPr>
              <a:t>그레고리오 성가와 교회음악적 기법을 사용했으며 조옮김이  제한된 선법을 고안하는 등 각국의 음악과 문화를 음악에 </a:t>
            </a:r>
            <a:r>
              <a:rPr sz="1000" spc="-5" dirty="0">
                <a:latin typeface="맑은 고딕"/>
                <a:cs typeface="맑은 고딕"/>
              </a:rPr>
              <a:t>접목시켰고, </a:t>
            </a:r>
            <a:r>
              <a:rPr sz="1000" spc="-10" dirty="0">
                <a:latin typeface="맑은 고딕"/>
                <a:cs typeface="맑은 고딕"/>
              </a:rPr>
              <a:t>자신만의  </a:t>
            </a:r>
            <a:r>
              <a:rPr sz="1000" spc="-5" dirty="0">
                <a:latin typeface="맑은 고딕"/>
                <a:cs typeface="맑은 고딕"/>
              </a:rPr>
              <a:t>리듬, 화음, </a:t>
            </a:r>
            <a:r>
              <a:rPr sz="1000" spc="-10" dirty="0">
                <a:latin typeface="맑은 고딕"/>
                <a:cs typeface="맑은 고딕"/>
              </a:rPr>
              <a:t>선법을 사용하는 동시에 이국적이고 자연주의적인 요소를 좋아해 새  소리를 이용한 음악을 많이</a:t>
            </a:r>
            <a:r>
              <a:rPr sz="1000" spc="45" dirty="0">
                <a:latin typeface="맑은 고딕"/>
                <a:cs typeface="맑은 고딕"/>
              </a:rPr>
              <a:t> </a:t>
            </a:r>
            <a:r>
              <a:rPr sz="1000" spc="-5" dirty="0">
                <a:latin typeface="맑은 고딕"/>
                <a:cs typeface="맑은 고딕"/>
              </a:rPr>
              <a:t>만들었다.</a:t>
            </a:r>
            <a:endParaRPr sz="1000">
              <a:latin typeface="맑은 고딕"/>
              <a:cs typeface="맑은 고딕"/>
            </a:endParaRPr>
          </a:p>
          <a:p>
            <a:pPr marL="12700" marR="62865" algn="just">
              <a:lnSpc>
                <a:spcPts val="1200"/>
              </a:lnSpc>
              <a:spcBef>
                <a:spcPts val="35"/>
              </a:spcBef>
            </a:pPr>
            <a:r>
              <a:rPr sz="1000" spc="-10" dirty="0">
                <a:latin typeface="맑은 고딕"/>
                <a:cs typeface="맑은 고딕"/>
              </a:rPr>
              <a:t>「</a:t>
            </a:r>
            <a:r>
              <a:rPr sz="1000" spc="-5" dirty="0">
                <a:latin typeface="맑은 고딕"/>
                <a:cs typeface="맑은 고딕"/>
              </a:rPr>
              <a:t>Les</a:t>
            </a:r>
            <a:r>
              <a:rPr sz="1000" spc="20" dirty="0">
                <a:latin typeface="맑은 고딕"/>
                <a:cs typeface="맑은 고딕"/>
              </a:rPr>
              <a:t> </a:t>
            </a:r>
            <a:r>
              <a:rPr sz="1000" spc="-5" dirty="0">
                <a:latin typeface="맑은 고딕"/>
                <a:cs typeface="맑은 고딕"/>
              </a:rPr>
              <a:t>Corps</a:t>
            </a:r>
            <a:r>
              <a:rPr sz="1000" spc="10" dirty="0">
                <a:latin typeface="맑은 고딕"/>
                <a:cs typeface="맑은 고딕"/>
              </a:rPr>
              <a:t> </a:t>
            </a:r>
            <a:r>
              <a:rPr sz="1000" spc="-10" dirty="0">
                <a:latin typeface="맑은 고딕"/>
                <a:cs typeface="맑은 고딕"/>
              </a:rPr>
              <a:t>Glorieux」</a:t>
            </a:r>
            <a:r>
              <a:rPr sz="1000" spc="-5" dirty="0">
                <a:latin typeface="맑은 고딕"/>
                <a:cs typeface="맑은 고딕"/>
              </a:rPr>
              <a:t>(1939)는</a:t>
            </a:r>
            <a:r>
              <a:rPr sz="1000" spc="35" dirty="0">
                <a:latin typeface="맑은 고딕"/>
                <a:cs typeface="맑은 고딕"/>
              </a:rPr>
              <a:t> </a:t>
            </a:r>
            <a:r>
              <a:rPr sz="1000" spc="-10" dirty="0">
                <a:latin typeface="맑은 고딕"/>
                <a:cs typeface="맑은 고딕"/>
              </a:rPr>
              <a:t>메시앙의</a:t>
            </a:r>
            <a:r>
              <a:rPr sz="1000" spc="25" dirty="0">
                <a:latin typeface="맑은 고딕"/>
                <a:cs typeface="맑은 고딕"/>
              </a:rPr>
              <a:t> </a:t>
            </a:r>
            <a:r>
              <a:rPr sz="1000" spc="-10" dirty="0">
                <a:latin typeface="맑은 고딕"/>
                <a:cs typeface="맑은 고딕"/>
              </a:rPr>
              <a:t>중기</a:t>
            </a:r>
            <a:r>
              <a:rPr sz="1000" dirty="0">
                <a:latin typeface="맑은 고딕"/>
                <a:cs typeface="맑은 고딕"/>
              </a:rPr>
              <a:t> </a:t>
            </a:r>
            <a:r>
              <a:rPr sz="1000" spc="-10" dirty="0">
                <a:latin typeface="맑은 고딕"/>
                <a:cs typeface="맑은 고딕"/>
              </a:rPr>
              <a:t>작품으로</a:t>
            </a:r>
            <a:r>
              <a:rPr sz="1000" spc="25" dirty="0">
                <a:latin typeface="맑은 고딕"/>
                <a:cs typeface="맑은 고딕"/>
              </a:rPr>
              <a:t> </a:t>
            </a:r>
            <a:r>
              <a:rPr sz="1000" spc="-10" dirty="0">
                <a:latin typeface="맑은 고딕"/>
                <a:cs typeface="맑은 고딕"/>
              </a:rPr>
              <a:t>'부활한</a:t>
            </a:r>
            <a:r>
              <a:rPr sz="1000" spc="25" dirty="0">
                <a:latin typeface="맑은 고딕"/>
                <a:cs typeface="맑은 고딕"/>
              </a:rPr>
              <a:t> </a:t>
            </a:r>
            <a:r>
              <a:rPr sz="1000" spc="-10" dirty="0">
                <a:latin typeface="맑은 고딕"/>
                <a:cs typeface="맑은 고딕"/>
              </a:rPr>
              <a:t>생명에</a:t>
            </a:r>
            <a:r>
              <a:rPr sz="1000" spc="10" dirty="0">
                <a:latin typeface="맑은 고딕"/>
                <a:cs typeface="맑은 고딕"/>
              </a:rPr>
              <a:t> </a:t>
            </a:r>
            <a:r>
              <a:rPr sz="1000" spc="-10" dirty="0">
                <a:latin typeface="맑은 고딕"/>
                <a:cs typeface="맑은 고딕"/>
              </a:rPr>
              <a:t>대한</a:t>
            </a:r>
            <a:r>
              <a:rPr sz="1000" spc="10" dirty="0">
                <a:latin typeface="맑은 고딕"/>
                <a:cs typeface="맑은 고딕"/>
              </a:rPr>
              <a:t> </a:t>
            </a:r>
            <a:r>
              <a:rPr sz="1000" spc="-5" dirty="0">
                <a:latin typeface="맑은 고딕"/>
                <a:cs typeface="맑은 고딕"/>
              </a:rPr>
              <a:t>7개  </a:t>
            </a:r>
            <a:r>
              <a:rPr sz="1000" spc="-10" dirty="0">
                <a:latin typeface="맑은 고딕"/>
                <a:cs typeface="맑은 고딕"/>
              </a:rPr>
              <a:t>의 짧은 환영'이라는 부제를 갖고 </a:t>
            </a:r>
            <a:r>
              <a:rPr sz="1000" spc="-5" dirty="0">
                <a:latin typeface="맑은 고딕"/>
                <a:cs typeface="맑은 고딕"/>
              </a:rPr>
              <a:t>있다. </a:t>
            </a:r>
            <a:r>
              <a:rPr sz="1000" spc="-10" dirty="0">
                <a:latin typeface="맑은 고딕"/>
                <a:cs typeface="맑은 고딕"/>
              </a:rPr>
              <a:t>‘부활한 자들의 영광’이라는 주제를 상징  적으로 표현한 </a:t>
            </a:r>
            <a:r>
              <a:rPr sz="1000" spc="-5" dirty="0">
                <a:latin typeface="맑은 고딕"/>
                <a:cs typeface="맑은 고딕"/>
              </a:rPr>
              <a:t>곡으로, </a:t>
            </a:r>
            <a:r>
              <a:rPr sz="1000" spc="-10" dirty="0">
                <a:latin typeface="맑은 고딕"/>
                <a:cs typeface="맑은 고딕"/>
              </a:rPr>
              <a:t>그의 신학적 사상과 양식에 있어 숭고하고 성숙한 정신세  계에 들어섰다고</a:t>
            </a:r>
            <a:r>
              <a:rPr sz="1000" spc="30" dirty="0">
                <a:latin typeface="맑은 고딕"/>
                <a:cs typeface="맑은 고딕"/>
              </a:rPr>
              <a:t> </a:t>
            </a:r>
            <a:r>
              <a:rPr sz="1000" spc="-5" dirty="0">
                <a:latin typeface="맑은 고딕"/>
                <a:cs typeface="맑은 고딕"/>
              </a:rPr>
              <a:t>평가받는다.</a:t>
            </a:r>
            <a:endParaRPr sz="1000">
              <a:latin typeface="맑은 고딕"/>
              <a:cs typeface="맑은 고딕"/>
            </a:endParaRPr>
          </a:p>
          <a:p>
            <a:pPr marL="100965">
              <a:lnSpc>
                <a:spcPts val="1155"/>
              </a:lnSpc>
            </a:pPr>
            <a:r>
              <a:rPr sz="1000" spc="-5" dirty="0">
                <a:latin typeface="맑은 고딕"/>
                <a:cs typeface="맑은 고딕"/>
              </a:rPr>
              <a:t>5악장은 </a:t>
            </a:r>
            <a:r>
              <a:rPr sz="1000" spc="-10" dirty="0">
                <a:latin typeface="맑은 고딕"/>
                <a:cs typeface="맑은 고딕"/>
              </a:rPr>
              <a:t>'약한 것으로 묻히지만 강한 것으로 되살아납니다'(1코린 </a:t>
            </a:r>
            <a:r>
              <a:rPr sz="1000" spc="-5" dirty="0">
                <a:latin typeface="맑은 고딕"/>
                <a:cs typeface="맑은 고딕"/>
              </a:rPr>
              <a:t>15:43)라는</a:t>
            </a:r>
            <a:r>
              <a:rPr sz="1000" spc="200" dirty="0">
                <a:latin typeface="맑은 고딕"/>
                <a:cs typeface="맑은 고딕"/>
              </a:rPr>
              <a:t> </a:t>
            </a:r>
            <a:r>
              <a:rPr sz="1000" spc="-10" dirty="0">
                <a:latin typeface="맑은 고딕"/>
                <a:cs typeface="맑은 고딕"/>
              </a:rPr>
              <a:t>말</a:t>
            </a:r>
            <a:endParaRPr sz="1000">
              <a:latin typeface="맑은 고딕"/>
              <a:cs typeface="맑은 고딕"/>
            </a:endParaRPr>
          </a:p>
          <a:p>
            <a:pPr marL="12700" marR="5080">
              <a:lnSpc>
                <a:spcPct val="100000"/>
              </a:lnSpc>
            </a:pPr>
            <a:r>
              <a:rPr sz="1000" spc="-10" dirty="0">
                <a:latin typeface="맑은 고딕"/>
                <a:cs typeface="맑은 고딕"/>
              </a:rPr>
              <a:t>씀을 바탕으로 작곡되었으며 심판의 날 후에 부활하게 될 생명들이 갖게 될 육체  적인 </a:t>
            </a:r>
            <a:r>
              <a:rPr sz="1000" spc="-5" dirty="0">
                <a:latin typeface="맑은 고딕"/>
                <a:cs typeface="맑은 고딕"/>
              </a:rPr>
              <a:t>힘, 유연함, </a:t>
            </a:r>
            <a:r>
              <a:rPr sz="1000" spc="-10" dirty="0">
                <a:latin typeface="맑은 고딕"/>
                <a:cs typeface="맑은 고딕"/>
              </a:rPr>
              <a:t>민첩함 등이 결합된 모습을 </a:t>
            </a:r>
            <a:r>
              <a:rPr sz="1000" spc="-5" dirty="0">
                <a:latin typeface="맑은 고딕"/>
                <a:cs typeface="맑은 고딕"/>
              </a:rPr>
              <a:t>표현하였다. </a:t>
            </a:r>
            <a:r>
              <a:rPr sz="1000" spc="-10" dirty="0">
                <a:latin typeface="맑은 고딕"/>
                <a:cs typeface="맑은 고딕"/>
              </a:rPr>
              <a:t>단선율로 되어있지만 옥  타브 진행과 폭넓은 레지스트레이션을 통해 음향이 풍부하게 </a:t>
            </a:r>
            <a:r>
              <a:rPr sz="1000" spc="-5" dirty="0">
                <a:latin typeface="맑은 고딕"/>
                <a:cs typeface="맑은 고딕"/>
              </a:rPr>
              <a:t>표현되었다. </a:t>
            </a:r>
            <a:r>
              <a:rPr sz="1000" spc="-10" dirty="0">
                <a:latin typeface="맑은 고딕"/>
                <a:cs typeface="맑은 고딕"/>
              </a:rPr>
              <a:t>멜로디  보다는 리듬에 중점을 두었고 스타카토를 이용한 통통 튀는 </a:t>
            </a:r>
            <a:r>
              <a:rPr sz="1000" spc="-5" dirty="0">
                <a:latin typeface="맑은 고딕"/>
                <a:cs typeface="맑은 고딕"/>
              </a:rPr>
              <a:t>음정, </a:t>
            </a:r>
            <a:r>
              <a:rPr sz="1000" spc="-10" dirty="0">
                <a:latin typeface="맑은 고딕"/>
                <a:cs typeface="맑은 고딕"/>
              </a:rPr>
              <a:t>레가토와 논레  가토의 </a:t>
            </a:r>
            <a:r>
              <a:rPr sz="1000" spc="-5" dirty="0">
                <a:latin typeface="맑은 고딕"/>
                <a:cs typeface="맑은 고딕"/>
              </a:rPr>
              <a:t>대비, </a:t>
            </a:r>
            <a:r>
              <a:rPr sz="1000" spc="-10" dirty="0">
                <a:latin typeface="맑은 고딕"/>
                <a:cs typeface="맑은 고딕"/>
              </a:rPr>
              <a:t>큰 폭의 도약 등이 매우</a:t>
            </a:r>
            <a:r>
              <a:rPr sz="1000" spc="85" dirty="0">
                <a:latin typeface="맑은 고딕"/>
                <a:cs typeface="맑은 고딕"/>
              </a:rPr>
              <a:t> </a:t>
            </a:r>
            <a:r>
              <a:rPr sz="1000" spc="-5" dirty="0">
                <a:latin typeface="맑은 고딕"/>
                <a:cs typeface="맑은 고딕"/>
              </a:rPr>
              <a:t>역동적이다,</a:t>
            </a:r>
            <a:endParaRPr sz="1000">
              <a:latin typeface="맑은 고딕"/>
              <a:cs typeface="맑은 고딕"/>
            </a:endParaRPr>
          </a:p>
          <a:p>
            <a:pPr marL="12700" marR="33655" indent="88265">
              <a:lnSpc>
                <a:spcPts val="1200"/>
              </a:lnSpc>
              <a:spcBef>
                <a:spcPts val="35"/>
              </a:spcBef>
            </a:pPr>
            <a:r>
              <a:rPr sz="1000" spc="-5" dirty="0">
                <a:latin typeface="맑은 고딕"/>
                <a:cs typeface="맑은 고딕"/>
              </a:rPr>
              <a:t>6악장은 </a:t>
            </a:r>
            <a:r>
              <a:rPr sz="1000" spc="-10" dirty="0">
                <a:latin typeface="맑은 고딕"/>
                <a:cs typeface="맑은 고딕"/>
              </a:rPr>
              <a:t>'그때에 의인들은 아버지의 나라에서 해처럼 빛날 것이다'(마태 </a:t>
            </a:r>
            <a:r>
              <a:rPr sz="1000" spc="-5" dirty="0">
                <a:latin typeface="맑은 고딕"/>
                <a:cs typeface="맑은 고딕"/>
              </a:rPr>
              <a:t>13:43)  </a:t>
            </a:r>
            <a:r>
              <a:rPr sz="1000" spc="-10" dirty="0">
                <a:latin typeface="맑은 고딕"/>
                <a:cs typeface="맑은 고딕"/>
              </a:rPr>
              <a:t>라는 말씀을 토대로 작곡된 </a:t>
            </a:r>
            <a:r>
              <a:rPr sz="1000" spc="-5" dirty="0">
                <a:latin typeface="맑은 고딕"/>
                <a:cs typeface="맑은 고딕"/>
              </a:rPr>
              <a:t>것으로, </a:t>
            </a:r>
            <a:r>
              <a:rPr sz="1000" spc="-10" dirty="0">
                <a:latin typeface="맑은 고딕"/>
                <a:cs typeface="맑은 고딕"/>
              </a:rPr>
              <a:t>밝음을 표현하기 위해 독특한 음색을 사용하  </a:t>
            </a:r>
            <a:r>
              <a:rPr sz="1000" spc="-5" dirty="0">
                <a:latin typeface="맑은 고딕"/>
                <a:cs typeface="맑은 고딕"/>
              </a:rPr>
              <a:t>며, </a:t>
            </a:r>
            <a:r>
              <a:rPr sz="1000" spc="-10" dirty="0">
                <a:latin typeface="맑은 고딕"/>
                <a:cs typeface="맑은 고딕"/>
              </a:rPr>
              <a:t>그리스 </a:t>
            </a:r>
            <a:r>
              <a:rPr sz="1000" spc="-5" dirty="0">
                <a:latin typeface="맑은 고딕"/>
                <a:cs typeface="맑은 고딕"/>
              </a:rPr>
              <a:t>리듬, </a:t>
            </a:r>
            <a:r>
              <a:rPr sz="1000" spc="-10" dirty="0">
                <a:latin typeface="맑은 고딕"/>
                <a:cs typeface="맑은 고딕"/>
              </a:rPr>
              <a:t>논레가토와 스타카토의 아티큘레이션 등이 기쁨과 에너지를 나  </a:t>
            </a:r>
            <a:r>
              <a:rPr sz="1000" spc="-5" dirty="0">
                <a:latin typeface="맑은 고딕"/>
                <a:cs typeface="맑은 고딕"/>
              </a:rPr>
              <a:t>타낸다. </a:t>
            </a:r>
            <a:r>
              <a:rPr sz="1000" spc="-10" dirty="0">
                <a:latin typeface="맑은 고딕"/>
                <a:cs typeface="맑은 고딕"/>
              </a:rPr>
              <a:t>각 절과 후렴구가 교창 형식으로 </a:t>
            </a:r>
            <a:r>
              <a:rPr sz="1000" spc="-5" dirty="0">
                <a:latin typeface="맑은 고딕"/>
                <a:cs typeface="맑은 고딕"/>
              </a:rPr>
              <a:t>구성되어, </a:t>
            </a:r>
            <a:r>
              <a:rPr sz="1000" spc="-10" dirty="0">
                <a:latin typeface="맑은 고딕"/>
                <a:cs typeface="맑은 고딕"/>
              </a:rPr>
              <a:t>후렴구는 관악기 음색의 반주  위에 솔로 트럼펫의 즉흥연주와 같은 자유로운 선율이 연주되고 각 절은 후렴구  와 상반되는 음색으로 두 건반이 대화하는 형태를</a:t>
            </a:r>
            <a:r>
              <a:rPr sz="1000" spc="114" dirty="0">
                <a:latin typeface="맑은 고딕"/>
                <a:cs typeface="맑은 고딕"/>
              </a:rPr>
              <a:t> </a:t>
            </a:r>
            <a:r>
              <a:rPr sz="1000" spc="-5" dirty="0">
                <a:latin typeface="맑은 고딕"/>
                <a:cs typeface="맑은 고딕"/>
              </a:rPr>
              <a:t>보여준다.</a:t>
            </a:r>
            <a:endParaRPr sz="1000">
              <a:latin typeface="맑은 고딕"/>
              <a:cs typeface="맑은 고딕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1100" y="3984558"/>
            <a:ext cx="4169410" cy="464184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sz="1200" b="1" spc="-5" dirty="0">
                <a:latin typeface="맑은 고딕"/>
                <a:cs typeface="맑은 고딕"/>
              </a:rPr>
              <a:t>Johann </a:t>
            </a:r>
            <a:r>
              <a:rPr sz="1200" b="1" spc="-10" dirty="0">
                <a:latin typeface="맑은 고딕"/>
                <a:cs typeface="맑은 고딕"/>
              </a:rPr>
              <a:t>Sebastian BACH</a:t>
            </a:r>
            <a:r>
              <a:rPr sz="1200" b="1" spc="-15" dirty="0">
                <a:latin typeface="맑은 고딕"/>
                <a:cs typeface="맑은 고딕"/>
              </a:rPr>
              <a:t> </a:t>
            </a:r>
            <a:r>
              <a:rPr sz="1200" spc="-10" dirty="0">
                <a:latin typeface="맑은 고딕"/>
                <a:cs typeface="맑은 고딕"/>
              </a:rPr>
              <a:t>(1685-1750)</a:t>
            </a:r>
            <a:endParaRPr sz="120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1200" spc="-5" dirty="0">
                <a:latin typeface="맑은 고딕"/>
                <a:cs typeface="맑은 고딕"/>
              </a:rPr>
              <a:t>Choral Prelude 'Nun </a:t>
            </a:r>
            <a:r>
              <a:rPr sz="1200" spc="-10" dirty="0">
                <a:latin typeface="맑은 고딕"/>
                <a:cs typeface="맑은 고딕"/>
              </a:rPr>
              <a:t>kommt, </a:t>
            </a:r>
            <a:r>
              <a:rPr sz="1200" spc="-5" dirty="0">
                <a:latin typeface="맑은 고딕"/>
                <a:cs typeface="맑은 고딕"/>
              </a:rPr>
              <a:t>der Heiden Heiland', BWV</a:t>
            </a:r>
            <a:r>
              <a:rPr sz="1200" spc="125" dirty="0">
                <a:latin typeface="맑은 고딕"/>
                <a:cs typeface="맑은 고딕"/>
              </a:rPr>
              <a:t> </a:t>
            </a:r>
            <a:r>
              <a:rPr sz="1200" spc="-10" dirty="0">
                <a:latin typeface="맑은 고딕"/>
                <a:cs typeface="맑은 고딕"/>
              </a:rPr>
              <a:t>659</a:t>
            </a:r>
            <a:endParaRPr sz="1200">
              <a:latin typeface="맑은 고딕"/>
              <a:cs typeface="맑은 고딕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51100" y="4700593"/>
            <a:ext cx="4484370" cy="1168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9850" algn="just">
              <a:lnSpc>
                <a:spcPct val="149900"/>
              </a:lnSpc>
              <a:spcBef>
                <a:spcPts val="100"/>
              </a:spcBef>
            </a:pPr>
            <a:r>
              <a:rPr sz="1000" spc="-10" dirty="0">
                <a:latin typeface="맑은 고딕"/>
                <a:cs typeface="맑은 고딕"/>
              </a:rPr>
              <a:t>이 곡은 </a:t>
            </a:r>
            <a:r>
              <a:rPr sz="1000" spc="-5" dirty="0">
                <a:latin typeface="맑은 고딕"/>
                <a:cs typeface="맑은 고딕"/>
              </a:rPr>
              <a:t>바흐의 18개의 라이프치히 </a:t>
            </a:r>
            <a:r>
              <a:rPr sz="1000" spc="-10" dirty="0">
                <a:latin typeface="맑은 고딕"/>
                <a:cs typeface="맑은 고딕"/>
              </a:rPr>
              <a:t>코랄 중 </a:t>
            </a:r>
            <a:r>
              <a:rPr sz="1000" spc="-5" dirty="0">
                <a:latin typeface="맑은 고딕"/>
                <a:cs typeface="맑은 고딕"/>
              </a:rPr>
              <a:t>하나로 대림시기에 부르는 루터교  </a:t>
            </a:r>
            <a:r>
              <a:rPr sz="1000" spc="-10" dirty="0">
                <a:latin typeface="맑은 고딕"/>
                <a:cs typeface="맑은 고딕"/>
              </a:rPr>
              <a:t>코랄 </a:t>
            </a:r>
            <a:r>
              <a:rPr sz="1000" spc="-5" dirty="0">
                <a:latin typeface="맑은 고딕"/>
                <a:cs typeface="맑은 고딕"/>
              </a:rPr>
              <a:t>‘오소서, 이방인의 구세주여’를 바탕으로 바흐가 멜리스마 기법을 이용하  </a:t>
            </a:r>
            <a:r>
              <a:rPr sz="1000" spc="-10" dirty="0">
                <a:latin typeface="맑은 고딕"/>
                <a:cs typeface="맑은 고딕"/>
              </a:rPr>
              <a:t>여 </a:t>
            </a:r>
            <a:r>
              <a:rPr sz="1000" spc="-5" dirty="0">
                <a:latin typeface="맑은 고딕"/>
                <a:cs typeface="맑은 고딕"/>
              </a:rPr>
              <a:t>작곡하였다. 기존 </a:t>
            </a:r>
            <a:r>
              <a:rPr sz="1000" spc="-10" dirty="0">
                <a:latin typeface="맑은 고딕"/>
                <a:cs typeface="맑은 고딕"/>
              </a:rPr>
              <a:t>코랄 선율을 </a:t>
            </a:r>
            <a:r>
              <a:rPr sz="1000" spc="-5" dirty="0">
                <a:latin typeface="맑은 고딕"/>
                <a:cs typeface="맑은 고딕"/>
              </a:rPr>
              <a:t>4배 확장시켜서 음과 </a:t>
            </a:r>
            <a:r>
              <a:rPr sz="1000" spc="-10" dirty="0">
                <a:latin typeface="맑은 고딕"/>
                <a:cs typeface="맑은 고딕"/>
              </a:rPr>
              <a:t>음 </a:t>
            </a:r>
            <a:r>
              <a:rPr sz="1000" spc="-5" dirty="0">
                <a:latin typeface="맑은 고딕"/>
                <a:cs typeface="맑은 고딕"/>
              </a:rPr>
              <a:t>사이에 트릴과 </a:t>
            </a:r>
            <a:r>
              <a:rPr sz="1000" spc="-10" dirty="0">
                <a:latin typeface="맑은 고딕"/>
                <a:cs typeface="맑은 고딕"/>
              </a:rPr>
              <a:t>꾸밈  음을 </a:t>
            </a:r>
            <a:r>
              <a:rPr sz="1000" spc="-5" dirty="0">
                <a:latin typeface="맑은 고딕"/>
                <a:cs typeface="맑은 고딕"/>
              </a:rPr>
              <a:t>사용하여 </a:t>
            </a:r>
            <a:r>
              <a:rPr sz="1000" spc="-10" dirty="0">
                <a:latin typeface="맑은 고딕"/>
                <a:cs typeface="맑은 고딕"/>
              </a:rPr>
              <a:t>기존 </a:t>
            </a:r>
            <a:r>
              <a:rPr sz="1000" spc="-5" dirty="0">
                <a:latin typeface="맑은 고딕"/>
                <a:cs typeface="맑은 고딕"/>
              </a:rPr>
              <a:t>코랄과는 </a:t>
            </a:r>
            <a:r>
              <a:rPr sz="1000" spc="-10" dirty="0">
                <a:latin typeface="맑은 고딕"/>
                <a:cs typeface="맑은 고딕"/>
              </a:rPr>
              <a:t>전혀 다른 </a:t>
            </a:r>
            <a:r>
              <a:rPr sz="1000" spc="-5" dirty="0">
                <a:latin typeface="맑은 고딕"/>
                <a:cs typeface="맑은 고딕"/>
              </a:rPr>
              <a:t>분위기의 오르간 솔로곡으로 만들어진  곡이다. </a:t>
            </a:r>
            <a:r>
              <a:rPr sz="1000" spc="-10" dirty="0">
                <a:latin typeface="맑은 고딕"/>
                <a:cs typeface="맑은 고딕"/>
              </a:rPr>
              <a:t>선율의 콜로라투라 기법에서 바흐의 위대함을 볼 수 있는</a:t>
            </a:r>
            <a:r>
              <a:rPr sz="1000" spc="160" dirty="0">
                <a:latin typeface="맑은 고딕"/>
                <a:cs typeface="맑은 고딕"/>
              </a:rPr>
              <a:t> </a:t>
            </a:r>
            <a:r>
              <a:rPr sz="1000" spc="-5" dirty="0">
                <a:latin typeface="맑은 고딕"/>
                <a:cs typeface="맑은 고딕"/>
              </a:rPr>
              <a:t>작품이다.</a:t>
            </a:r>
            <a:endParaRPr sz="1000">
              <a:latin typeface="맑은 고딕"/>
              <a:cs typeface="맑은 고딕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572" y="0"/>
            <a:ext cx="10678160" cy="396240"/>
          </a:xfrm>
          <a:custGeom>
            <a:avLst/>
            <a:gdLst/>
            <a:ahLst/>
            <a:cxnLst/>
            <a:rect l="l" t="t" r="r" b="b"/>
            <a:pathLst>
              <a:path w="10678160" h="396240">
                <a:moveTo>
                  <a:pt x="10677652" y="0"/>
                </a:moveTo>
                <a:lnTo>
                  <a:pt x="0" y="0"/>
                </a:lnTo>
                <a:lnTo>
                  <a:pt x="0" y="396024"/>
                </a:lnTo>
                <a:lnTo>
                  <a:pt x="10677652" y="396024"/>
                </a:lnTo>
                <a:lnTo>
                  <a:pt x="10677652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993703" y="74976"/>
            <a:ext cx="356235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0"/>
              </a:spcBef>
            </a:pPr>
            <a:r>
              <a:rPr lang="ko-KR" altLang="en-US" sz="1200" spc="-5" dirty="0">
                <a:solidFill>
                  <a:srgbClr val="FFFFFF"/>
                </a:solidFill>
                <a:latin typeface="가톨릭체" panose="02020603020101020101" pitchFamily="18" charset="-127"/>
                <a:ea typeface="가톨릭체" panose="02020603020101020101" pitchFamily="18" charset="-127"/>
                <a:cs typeface="가톨릭체"/>
              </a:rPr>
              <a:t>홍 길 동 </a:t>
            </a:r>
            <a:r>
              <a:rPr lang="ko-KR" altLang="en-US" sz="1200" spc="-5" dirty="0" err="1">
                <a:solidFill>
                  <a:srgbClr val="FFFFFF"/>
                </a:solidFill>
                <a:latin typeface="가톨릭체" panose="02020603020101020101" pitchFamily="18" charset="-127"/>
                <a:ea typeface="가톨릭체" panose="02020603020101020101" pitchFamily="18" charset="-127"/>
                <a:cs typeface="가톨릭체"/>
              </a:rPr>
              <a:t>교회음악가자격증과정</a:t>
            </a:r>
            <a:r>
              <a:rPr lang="ko-KR" altLang="en-US" sz="1200" spc="-5" dirty="0">
                <a:solidFill>
                  <a:srgbClr val="FFFFFF"/>
                </a:solidFill>
                <a:latin typeface="가톨릭체" panose="02020603020101020101" pitchFamily="18" charset="-127"/>
                <a:ea typeface="가톨릭체" panose="02020603020101020101" pitchFamily="18" charset="-127"/>
                <a:cs typeface="가톨릭체"/>
              </a:rPr>
              <a:t> 졸업연주회</a:t>
            </a:r>
          </a:p>
        </p:txBody>
      </p:sp>
      <p:sp>
        <p:nvSpPr>
          <p:cNvPr id="12" name="object 12"/>
          <p:cNvSpPr/>
          <p:nvPr/>
        </p:nvSpPr>
        <p:spPr>
          <a:xfrm>
            <a:off x="5699620" y="6456769"/>
            <a:ext cx="4783455" cy="45720"/>
          </a:xfrm>
          <a:custGeom>
            <a:avLst/>
            <a:gdLst/>
            <a:ahLst/>
            <a:cxnLst/>
            <a:rect l="l" t="t" r="r" b="b"/>
            <a:pathLst>
              <a:path w="4783455" h="45720">
                <a:moveTo>
                  <a:pt x="4783175" y="0"/>
                </a:moveTo>
                <a:lnTo>
                  <a:pt x="0" y="0"/>
                </a:lnTo>
                <a:lnTo>
                  <a:pt x="0" y="45694"/>
                </a:lnTo>
                <a:lnTo>
                  <a:pt x="4783175" y="45694"/>
                </a:lnTo>
                <a:lnTo>
                  <a:pt x="4783175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</TotalTime>
  <Words>609</Words>
  <Application>Microsoft Office PowerPoint</Application>
  <PresentationFormat>사용자 지정</PresentationFormat>
  <Paragraphs>40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8" baseType="lpstr">
      <vt:lpstr>HY헤드라인M</vt:lpstr>
      <vt:lpstr>가톨릭체</vt:lpstr>
      <vt:lpstr>맑은 고딕</vt:lpstr>
      <vt:lpstr>함초롬돋움</vt:lpstr>
      <vt:lpstr>Calibri</vt:lpstr>
      <vt:lpstr>Office Theme</vt:lpstr>
      <vt:lpstr>홍 길 동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홍 길 동 콘서바토리과정 졸업연주회</dc:title>
  <dc:creator>user</dc:creator>
  <cp:lastModifiedBy>가톨릭 성음악아카데미</cp:lastModifiedBy>
  <cp:revision>4</cp:revision>
  <dcterms:created xsi:type="dcterms:W3CDTF">2020-10-17T08:13:09Z</dcterms:created>
  <dcterms:modified xsi:type="dcterms:W3CDTF">2022-05-23T01:53:41Z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2020-10-07T00:00:00Z</vt:filetime>
  </property>
  <property fmtid="{D5CDD505-2E9C-101B-9397-08002B2CF9AE}" pid="3" name="Creator">
    <vt:lpwstr>Hancom PDF 1.3.0.538</vt:lpwstr>
  </property>
  <property fmtid="{D5CDD505-2E9C-101B-9397-08002B2CF9AE}" pid="4" name="LastSaved">
    <vt:filetime>2020-10-17T00:00:00Z</vt:filetime>
  </property>
</Properties>
</file>